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edefaf51a4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edefaf51a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16fd713a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f16fd713a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f16fd713ac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f16fd713ac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f16f9efb85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f16f9efb85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f16fd713ac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f16fd713ac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edefaf51a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edefaf51a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f16f9efb85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f16f9efb85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16f9efb85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f16f9efb85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16f9efb85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f16f9efb85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f16f9efb85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f16f9efb85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f16f9efb85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f16f9efb85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16f9efb85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16f9efb85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311700" y="232000"/>
            <a:ext cx="8520600" cy="468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3420"/>
              <a:t>Владимир Александрович Лысогорский</a:t>
            </a:r>
            <a:endParaRPr sz="3420"/>
          </a:p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20"/>
              <a:buFont typeface="Arial"/>
              <a:buNone/>
            </a:pPr>
            <a:r>
              <a:rPr b="1" lang="ru" sz="2400" u="sng"/>
              <a:t>Мои контакты</a:t>
            </a:r>
            <a:endParaRPr b="1" sz="2400" u="sng"/>
          </a:p>
          <a:p>
            <a:pPr indent="0" lvl="0" marL="0" rtl="0" algn="l">
              <a:lnSpc>
                <a:spcPct val="972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565"/>
              <a:t>Мой номер телефона: </a:t>
            </a:r>
            <a:endParaRPr sz="2565"/>
          </a:p>
          <a:p>
            <a:pPr indent="0" lvl="0" marL="0" rtl="0" algn="l">
              <a:lnSpc>
                <a:spcPct val="972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565"/>
              <a:t>8(927)1-500-500 </a:t>
            </a:r>
            <a:endParaRPr b="1" sz="2565"/>
          </a:p>
          <a:p>
            <a:pPr indent="0" lvl="0" marL="0" rtl="0" algn="l">
              <a:lnSpc>
                <a:spcPct val="9723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65"/>
              <a:buFont typeface="Golos Text"/>
              <a:buNone/>
            </a:pPr>
            <a:r>
              <a:rPr b="1" lang="ru" sz="2565"/>
              <a:t>+ мессенджеры (Телеграм, Вацап, Маx)</a:t>
            </a:r>
            <a:endParaRPr sz="2565"/>
          </a:p>
          <a:p>
            <a:pPr indent="0" lvl="0" marL="0" rtl="0" algn="l">
              <a:lnSpc>
                <a:spcPct val="972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565"/>
              <a:t>Мой электронный адрес: </a:t>
            </a:r>
            <a:endParaRPr sz="2565"/>
          </a:p>
          <a:p>
            <a:pPr indent="0" lvl="0" marL="0" rtl="0" algn="l">
              <a:lnSpc>
                <a:spcPct val="9723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65"/>
              <a:buFont typeface="Golos Text"/>
              <a:buNone/>
            </a:pPr>
            <a:r>
              <a:rPr b="1" lang="ru" sz="2650">
                <a:highlight>
                  <a:srgbClr val="FFFFFF"/>
                </a:highlight>
              </a:rPr>
              <a:t>lysogorskiyva@1543.msk.ru</a:t>
            </a:r>
            <a:r>
              <a:rPr b="1" lang="ru" sz="2650"/>
              <a:t> </a:t>
            </a:r>
            <a:br>
              <a:rPr b="1" lang="ru" sz="2565"/>
            </a:br>
            <a:endParaRPr sz="2565"/>
          </a:p>
          <a:p>
            <a:pPr indent="0" lvl="0" marL="0" rtl="0" algn="l">
              <a:lnSpc>
                <a:spcPct val="972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565"/>
              <a:t>Я в отпуске с 1 июля по 27 августа :)</a:t>
            </a:r>
            <a:br>
              <a:rPr lang="ru" sz="2565"/>
            </a:b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"/>
          <p:cNvSpPr txBox="1"/>
          <p:nvPr>
            <p:ph type="ctrTitle"/>
          </p:nvPr>
        </p:nvSpPr>
        <p:spPr>
          <a:xfrm>
            <a:off x="311700" y="269275"/>
            <a:ext cx="8520600" cy="25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 u="sng"/>
              <a:t>Содержание курса русского языка в 8 классе</a:t>
            </a:r>
            <a:endParaRPr b="1" sz="1000" u="sng"/>
          </a:p>
        </p:txBody>
      </p:sp>
      <p:sp>
        <p:nvSpPr>
          <p:cNvPr id="100" name="Google Shape;100;p22"/>
          <p:cNvSpPr txBox="1"/>
          <p:nvPr>
            <p:ph idx="1" type="subTitle"/>
          </p:nvPr>
        </p:nvSpPr>
        <p:spPr>
          <a:xfrm>
            <a:off x="413550" y="5206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200">
                <a:solidFill>
                  <a:schemeClr val="dk1"/>
                </a:solidFill>
              </a:rPr>
              <a:t>Язык и речь.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200">
                <a:solidFill>
                  <a:schemeClr val="dk1"/>
                </a:solidFill>
              </a:rPr>
              <a:t>Монолог. Диалог.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200">
                <a:solidFill>
                  <a:schemeClr val="dk1"/>
                </a:solidFill>
              </a:rPr>
              <a:t>Текст.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200">
                <a:solidFill>
                  <a:schemeClr val="dk1"/>
                </a:solidFill>
              </a:rPr>
              <a:t>Текст и его основные признаки. Особенности функционально-смысловых типов речи (повествование, описание, рассуждение).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200">
                <a:solidFill>
                  <a:schemeClr val="dk1"/>
                </a:solidFill>
              </a:rPr>
              <a:t>Функциональные разновидности языка.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200">
                <a:solidFill>
                  <a:schemeClr val="dk1"/>
                </a:solidFill>
              </a:rPr>
              <a:t>Синтаксис. 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200">
                <a:solidFill>
                  <a:schemeClr val="dk1"/>
                </a:solidFill>
              </a:rPr>
              <a:t>Словосочетание. 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200">
                <a:solidFill>
                  <a:schemeClr val="dk1"/>
                </a:solidFill>
              </a:rPr>
              <a:t>Предложение.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200">
                <a:solidFill>
                  <a:schemeClr val="dk1"/>
                </a:solidFill>
              </a:rPr>
              <a:t>Предложение. Основные признаки предложения: смысловая и интонационная законченность, грамматическая оформленность.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200">
                <a:solidFill>
                  <a:schemeClr val="dk1"/>
                </a:solidFill>
              </a:rPr>
              <a:t>Виды предложений. 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200">
                <a:solidFill>
                  <a:schemeClr val="dk1"/>
                </a:solidFill>
              </a:rPr>
              <a:t>Главные члены предложения.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200">
                <a:solidFill>
                  <a:schemeClr val="dk1"/>
                </a:solidFill>
              </a:rPr>
              <a:t>Второстепенные члены предложения.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200">
                <a:solidFill>
                  <a:schemeClr val="dk1"/>
                </a:solidFill>
              </a:rPr>
              <a:t>Предложения с однородными членами.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200">
                <a:solidFill>
                  <a:schemeClr val="dk1"/>
                </a:solidFill>
              </a:rPr>
              <a:t>Однородные члены предложения, их признаки, средства связи.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200">
                <a:solidFill>
                  <a:schemeClr val="dk1"/>
                </a:solidFill>
              </a:rPr>
              <a:t>Союзная и бессоюзная связь однородных членов предложения.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200">
                <a:solidFill>
                  <a:schemeClr val="dk1"/>
                </a:solidFill>
              </a:rPr>
              <a:t>Однородные и неоднородные определения.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200">
                <a:solidFill>
                  <a:schemeClr val="dk1"/>
                </a:solidFill>
              </a:rPr>
              <a:t>Предложения с обособленными членами.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200">
                <a:solidFill>
                  <a:schemeClr val="dk1"/>
                </a:solidFill>
              </a:rPr>
              <a:t>Обособление. Виды обособленных членов предложения.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200">
                <a:solidFill>
                  <a:schemeClr val="dk1"/>
                </a:solidFill>
              </a:rPr>
              <a:t>Уточняющие члены предложения, пояснительные и присоединительные конструкции.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200">
                <a:solidFill>
                  <a:schemeClr val="dk1"/>
                </a:solidFill>
              </a:rPr>
              <a:t>Предложения с обращениями, вводными и вставными конструкциями.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200">
                <a:solidFill>
                  <a:schemeClr val="dk1"/>
                </a:solidFill>
              </a:rPr>
              <a:t>Синтаксический и пунктуационный анализ простых предложений.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3"/>
          <p:cNvSpPr txBox="1"/>
          <p:nvPr>
            <p:ph idx="1" type="subTitle"/>
          </p:nvPr>
        </p:nvSpPr>
        <p:spPr>
          <a:xfrm>
            <a:off x="311700" y="520575"/>
            <a:ext cx="8520600" cy="439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800" u="sng">
                <a:solidFill>
                  <a:schemeClr val="dk1"/>
                </a:solidFill>
              </a:rPr>
              <a:t>Формы работы на уроках русского языка:</a:t>
            </a:r>
            <a:endParaRPr b="1" sz="1800" u="sng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 u="sng"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b="1" lang="ru" sz="1800">
                <a:solidFill>
                  <a:schemeClr val="dk1"/>
                </a:solidFill>
              </a:rPr>
              <a:t>тесты, упражнения по текущим темам предмета;</a:t>
            </a:r>
            <a:endParaRPr b="1" sz="1800"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b="1" lang="ru" sz="1800">
                <a:solidFill>
                  <a:schemeClr val="dk1"/>
                </a:solidFill>
              </a:rPr>
              <a:t>словарные диктанты;</a:t>
            </a:r>
            <a:endParaRPr b="1" sz="1800"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b="1" lang="ru" sz="1800">
                <a:solidFill>
                  <a:schemeClr val="dk1"/>
                </a:solidFill>
              </a:rPr>
              <a:t>текстовые диктанты;</a:t>
            </a:r>
            <a:endParaRPr b="1" sz="1800"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b="1" lang="ru" sz="1800">
                <a:solidFill>
                  <a:schemeClr val="dk1"/>
                </a:solidFill>
              </a:rPr>
              <a:t>тестовые работы в формате ОГЭ;</a:t>
            </a:r>
            <a:endParaRPr b="1" sz="1800"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b="1" lang="ru" sz="1800">
                <a:solidFill>
                  <a:schemeClr val="dk1"/>
                </a:solidFill>
              </a:rPr>
              <a:t>сжатые изложения в формате ОГЭ;</a:t>
            </a:r>
            <a:endParaRPr b="1" sz="1800"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b="1" lang="ru" sz="1800">
                <a:solidFill>
                  <a:schemeClr val="dk1"/>
                </a:solidFill>
              </a:rPr>
              <a:t>сочинения в формате ОГЭ;</a:t>
            </a:r>
            <a:endParaRPr b="1" sz="1800"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b="1" lang="ru" sz="1800">
                <a:solidFill>
                  <a:schemeClr val="dk1"/>
                </a:solidFill>
              </a:rPr>
              <a:t>творческие сочинения по </a:t>
            </a:r>
            <a:r>
              <a:rPr b="1" lang="ru" sz="1800">
                <a:solidFill>
                  <a:schemeClr val="dk1"/>
                </a:solidFill>
              </a:rPr>
              <a:t>текущим темам предмета</a:t>
            </a:r>
            <a:r>
              <a:rPr b="1" lang="ru" sz="1800">
                <a:solidFill>
                  <a:schemeClr val="dk1"/>
                </a:solidFill>
              </a:rPr>
              <a:t>.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4"/>
          <p:cNvSpPr txBox="1"/>
          <p:nvPr>
            <p:ph type="title"/>
          </p:nvPr>
        </p:nvSpPr>
        <p:spPr>
          <a:xfrm>
            <a:off x="311700" y="300550"/>
            <a:ext cx="8520600" cy="49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Русский язык</a:t>
            </a:r>
            <a:endParaRPr/>
          </a:p>
        </p:txBody>
      </p:sp>
      <p:pic>
        <p:nvPicPr>
          <p:cNvPr id="111" name="Google Shape;11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36350" y="961625"/>
            <a:ext cx="3034838" cy="404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400"/>
              <a:t>География</a:t>
            </a:r>
            <a:endParaRPr b="1" sz="2400"/>
          </a:p>
        </p:txBody>
      </p:sp>
      <p:pic>
        <p:nvPicPr>
          <p:cNvPr id="117" name="Google Shape;11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73850"/>
            <a:ext cx="4117250" cy="4117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2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1"/>
                </a:solidFill>
              </a:rPr>
              <a:t>Тетради в клетку (24-48 листов)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1"/>
                </a:solidFill>
              </a:rPr>
              <a:t>Цветные карандаши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1"/>
                </a:solidFill>
              </a:rPr>
              <a:t>Простые карандаши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1"/>
                </a:solidFill>
              </a:rPr>
              <a:t>Линейка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800">
                <a:solidFill>
                  <a:schemeClr val="dk1"/>
                </a:solidFill>
              </a:rPr>
              <a:t>Ластик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6150" y="152400"/>
            <a:ext cx="421334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64" name="Google Shape;6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91350" y="1004075"/>
            <a:ext cx="9335351" cy="221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198" cy="42770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4375" y="1162050"/>
            <a:ext cx="7615250" cy="171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9425" y="1119975"/>
            <a:ext cx="8441025" cy="220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80578"/>
            <a:ext cx="9144000" cy="17101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2400" y="152400"/>
            <a:ext cx="9296400" cy="4756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1"/>
          <p:cNvSpPr txBox="1"/>
          <p:nvPr>
            <p:ph type="title"/>
          </p:nvPr>
        </p:nvSpPr>
        <p:spPr>
          <a:xfrm>
            <a:off x="311700" y="401775"/>
            <a:ext cx="8520600" cy="466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400"/>
              <a:t>Список литературы для 8 класса</a:t>
            </a:r>
            <a:endParaRPr b="1"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/>
              <a:t>Русская литература: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400"/>
              <a:t>Пушкин А.С.</a:t>
            </a:r>
            <a:r>
              <a:rPr lang="ru" sz="1400"/>
              <a:t> Лирика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/>
              <a:t>                        «Южные поэмы»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/>
              <a:t>                        «Маленькие трагедии»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/>
              <a:t>                        «Борис Годунов»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/>
              <a:t>                        «Полтава»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/>
              <a:t>                        «Арап Петра Великого»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/>
              <a:t>                        «Медный всадник»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/>
              <a:t>                        «Пиковая дама»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/>
              <a:t>                        «Капитанская дочка»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/>
              <a:t>                        «История Пугачёвского бунта»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/>
              <a:t>Цветаева М.И. «Пушкин и Пугачев»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400"/>
              <a:t>Лермонтов М.Ю.</a:t>
            </a:r>
            <a:r>
              <a:rPr lang="ru" sz="1400"/>
              <a:t> Лирика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/>
              <a:t>                              «Мцыри», «Демон»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400"/>
              <a:t>Гоголь Н.В.</a:t>
            </a:r>
            <a:r>
              <a:rPr lang="ru" sz="1400"/>
              <a:t> «Миргород»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/>
              <a:t>                      «Петербургские повести»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/>
              <a:t>                      «Ревизор», «Женитьба»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/>
              <a:t>Зарубежная литература: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/>
              <a:t>Уайльд О. «Портрет Дориана </a:t>
            </a:r>
            <a:r>
              <a:rPr lang="ru" sz="1400"/>
              <a:t>Грея</a:t>
            </a:r>
            <a:r>
              <a:rPr lang="ru" sz="1400"/>
              <a:t>»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/>
              <a:t>Шекспир У. «Ромео и Джульетта»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